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56" r:id="rId3"/>
    <p:sldId id="269" r:id="rId4"/>
    <p:sldId id="257" r:id="rId5"/>
    <p:sldId id="262" r:id="rId6"/>
    <p:sldId id="268" r:id="rId7"/>
    <p:sldId id="270" r:id="rId8"/>
    <p:sldId id="271" r:id="rId9"/>
    <p:sldId id="258" r:id="rId10"/>
    <p:sldId id="259" r:id="rId11"/>
    <p:sldId id="264" r:id="rId12"/>
    <p:sldId id="266" r:id="rId13"/>
    <p:sldId id="267" r:id="rId14"/>
    <p:sldId id="261" r:id="rId15"/>
    <p:sldId id="26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03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6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88DD0-F5B2-15C1-96C2-359AABC4B4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79889-D132-4397-0547-895A6BD28D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84E4CA-9799-18AE-D4BA-5EFDB2627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BB017-65CA-D094-EA2F-FAFBC1BF4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527274-3826-028B-64DD-856AA98C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35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7D9F-C985-C4AB-ED45-B78B858B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6AC969-2D60-1CB3-6799-FB9ED2553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C28186-263E-FD4A-53F8-A165DADB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7315FA-BCCC-2ABC-ACA2-5E0C6CEF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9603C4-A76D-7A84-168E-060D2B06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404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AB02FF-EECD-334D-5725-B39C40CD3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68F00-C914-3B13-0367-6D81292821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E1A78-ED9B-3691-96EB-5C0EB704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E0378-2403-D8A8-54CC-05A3BEED2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54D63-4319-317A-696B-C3EA4B47E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0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8F12F-3D3D-6A09-2E35-EAD0C90AC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68E21-870B-193E-8931-72FD7C38A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E93E1-1A44-D49B-EE6B-0C6F21404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064A9-6EAD-6647-B6CB-F24B6F70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46CF0-740D-F941-2552-93AF02201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61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D88C-E684-0092-0D27-0A9FFD17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4D4E3-9349-5B4E-DEFB-7ADB229292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33B29-2069-185B-154E-83B432798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8DB26-E691-EBF7-87CA-8BD4D97E0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CFEAD-6332-0882-351E-3AD7AFFFE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095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FA89-7A8C-2BF1-56CD-508B1E3AE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41508-596D-D8B8-26A5-1B6CEF8D4A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81378C-B8B8-D5FE-0A75-376AA5292C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A08E7F-3616-927D-844D-CBA72BC67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58E9C8-FE23-8D40-43FF-7818A026A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7E8D37-47EA-3C05-517B-2F85706E1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441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00495-D3B5-8FE7-8A3A-C5B2727B1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5AB79-3B1C-0ED7-23AF-4A8ADD429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B6335-12A0-B132-55DA-56997016F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1792DF-BF6E-04E5-BFF5-08BD5B4788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99D652-4C1F-B377-280F-5B572A11FC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AB3D8-A558-F32C-0F6C-8E2295130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219288-AD7A-3282-E5DF-333FFFC4C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E91949-9DF7-7EFE-416F-D6305FF0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2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23D81-55BB-5F96-1196-26A570348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9AC36-FAC6-A4C4-5460-EEAEC1B5C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B1433-EF97-53CD-FFA5-599DF825D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68FD2-26E5-FFE6-4ACD-83B095981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256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5D5769-FB8F-7676-6B25-5EBA32B25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92E3F-F71A-D744-45DE-85B27103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E25D8-219F-7305-3844-4703C5E5F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89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7D570-06BE-22E1-B810-4D69936FD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EFE4-BB75-6E65-2899-3703E92ED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FEB9C2-F3DB-B576-224D-3FDA3DDFFA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924BA-FA14-81E6-46BF-4DC0ACFE7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FACD7B-C82D-408A-896E-02E718FB5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FB12BD-21E4-1209-4294-DF6CA4FB3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13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B197-43DE-26A9-FBD5-F922DB56A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9AB21-2CEA-875A-6CBF-75B078D3A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183E7-34CA-DF9E-984A-606380071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9D1642-EBDC-1BB8-58FC-14A4C3AC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660FC4-1F32-B58B-D652-941B433D0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C0798-2750-3A94-2B3A-695DA7ABE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536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58682-75F9-C5EA-F27F-548F0630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42A268-0258-C17B-1F8F-68BA2735B7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12A94D-D8D6-D318-7837-4C19ED151B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86276-9013-2A43-82D1-BA4685C95117}" type="datetimeFigureOut">
              <a:t>10/15/22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3D65C9-1B5B-5F28-B659-EB418FAC67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00E21-0F36-45EE-1A56-BB99C66DA9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FA1A7C-04A5-B94C-8298-87E6421590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570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owersports.honda.com/atv/recutility/fourtrax-foreman-4x4/build" TargetMode="External"/><Relationship Id="rId3" Type="http://schemas.openxmlformats.org/officeDocument/2006/relationships/hyperlink" Target="https://atvhelper.com/which-atv-is-most-reliable-brand-comparison/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hyperlink" Target="https://www.youtube.com/watch?v=Bd_8UyRdxuY" TargetMode="External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hyperlink" Target="https://www.toyota.com/tundra/" TargetMode="External"/><Relationship Id="rId7" Type="http://schemas.openxmlformats.org/officeDocument/2006/relationships/hyperlink" Target="https://www.toyota.com/" TargetMode="External"/><Relationship Id="rId2" Type="http://schemas.openxmlformats.org/officeDocument/2006/relationships/hyperlink" Target="https://www.toyota.com/tacoma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10" Type="http://schemas.openxmlformats.org/officeDocument/2006/relationships/hyperlink" Target="https://www.youtube.com/watch?v=Ujg61Ync2Mc" TargetMode="External"/><Relationship Id="rId4" Type="http://schemas.openxmlformats.org/officeDocument/2006/relationships/hyperlink" Target="https://www.youtube.com/watch?v=ETwjPUKzGEw" TargetMode="External"/><Relationship Id="rId9" Type="http://schemas.openxmlformats.org/officeDocument/2006/relationships/hyperlink" Target="https://www.youtube.com/watch?v=GTk8iqXha7Q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s://amzn.to/2RXAEVe" TargetMode="External"/><Relationship Id="rId3" Type="http://schemas.openxmlformats.org/officeDocument/2006/relationships/hyperlink" Target="https://www.youtube.com/watch?v=XCP5LlA0LWg" TargetMode="External"/><Relationship Id="rId7" Type="http://schemas.openxmlformats.org/officeDocument/2006/relationships/image" Target="../media/image53.png"/><Relationship Id="rId12" Type="http://schemas.openxmlformats.org/officeDocument/2006/relationships/hyperlink" Target="https://amzn.to/2xExf75" TargetMode="External"/><Relationship Id="rId2" Type="http://schemas.openxmlformats.org/officeDocument/2006/relationships/hyperlink" Target="https://www.youtube.com/watch?v=CIA2vd6cUCY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hyperlink" Target="https://amzn.to/3eHPBo8" TargetMode="External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hyperlink" Target="https://www.youtube.com/watch?v=2GQmRGrmeKE" TargetMode="External"/><Relationship Id="rId9" Type="http://schemas.openxmlformats.org/officeDocument/2006/relationships/image" Target="../media/image55.png"/><Relationship Id="rId14" Type="http://schemas.openxmlformats.org/officeDocument/2006/relationships/hyperlink" Target="https://amzn.to/2RWvDw5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www.youtube.com/watch?v=n9OXKI1Q5Xw" TargetMode="External"/><Relationship Id="rId7" Type="http://schemas.openxmlformats.org/officeDocument/2006/relationships/hyperlink" Target="https://www.youtube.com/watch?v=cR7hSR6n83A" TargetMode="External"/><Relationship Id="rId2" Type="http://schemas.openxmlformats.org/officeDocument/2006/relationships/hyperlink" Target="https://en.wikipedia.org/wiki/Side-by-side_(vehicle)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deere.com/en/gator-utility-vehicles-product-list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www.familyhandyman.com/list/best-riding-lawnmowers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www.deere.com/en/campaigns/ag-turf/mower-decks/mulching-mower-decks/" TargetMode="External"/><Relationship Id="rId7" Type="http://schemas.openxmlformats.org/officeDocument/2006/relationships/image" Target="../media/image21.png"/><Relationship Id="rId2" Type="http://schemas.openxmlformats.org/officeDocument/2006/relationships/hyperlink" Target="https://www.deere.com/en/mowers/lawn-tractors/x300-series/x350-lawn-tractor-48-in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j5_tsp1cQeI" TargetMode="External"/><Relationship Id="rId5" Type="http://schemas.openxmlformats.org/officeDocument/2006/relationships/hyperlink" Target="https://www.deere.com/en/attachments-accessories-and-implements/attachments-search-tool/#/detail/LPSTS42JD" TargetMode="External"/><Relationship Id="rId10" Type="http://schemas.openxmlformats.org/officeDocument/2006/relationships/image" Target="../media/image24.png"/><Relationship Id="rId4" Type="http://schemas.openxmlformats.org/officeDocument/2006/relationships/hyperlink" Target="https://www.deere.com/en/attachments-accessories-and-implements/riding-mower-attachments/" TargetMode="External"/><Relationship Id="rId9" Type="http://schemas.openxmlformats.org/officeDocument/2006/relationships/image" Target="../media/image2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www.tractordata.com/lawn-tractors/000/0/4/43-john-deere-425.htm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hyperlink" Target="https://www.youtube.com/watch?v=eQMdzvXnxpg" TargetMode="External"/><Relationship Id="rId7" Type="http://schemas.openxmlformats.org/officeDocument/2006/relationships/image" Target="../media/image29.png"/><Relationship Id="rId2" Type="http://schemas.openxmlformats.org/officeDocument/2006/relationships/hyperlink" Target="https://www.toro.com/en/professional-contractor/commercial-mowers/6000-series-60-38-hp-999cc-horizon-technology-72946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hyperlink" Target="https://www.wrightmfg.com/download/sales/pricing/Wright_Power_MSRP_2023_Rev02_2022_06_22a.pdf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tractor.com/news/5-of-the-best-compact-tractor-choices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128DF8-F51F-7D19-EE24-BCA426855323}"/>
              </a:ext>
            </a:extLst>
          </p:cNvPr>
          <p:cNvSpPr txBox="1"/>
          <p:nvPr/>
        </p:nvSpPr>
        <p:spPr>
          <a:xfrm>
            <a:off x="3836276" y="973457"/>
            <a:ext cx="58647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UTV - Utility Task Vehicle </a:t>
            </a:r>
            <a:br>
              <a:rPr lang="en-US"/>
            </a:br>
            <a:r>
              <a:rPr lang="en-US"/>
              <a:t>(a.k.a. side-by-side (SxS or SSV), </a:t>
            </a:r>
            <a:br>
              <a:rPr lang="en-US"/>
            </a:br>
            <a:r>
              <a:rPr lang="en-US"/>
              <a:t>or ROV (Recreational Off-highway Vehicle)  $8-20K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Riding Lawn Mower $3-$4K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Tractor $30-$50K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ATV - All Terrain Vehicle $8-$9K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Truck  $20-50K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Minivan $50K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ATV UTV Trailer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D7B38E-3AF0-DAC1-7C23-1E84C772116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4116" y="790762"/>
            <a:ext cx="841746" cy="8965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DD2252-45A8-D71E-4DA2-3ECF49F699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6038" y="2034586"/>
            <a:ext cx="1014166" cy="6328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A5D187-AADF-8B6E-5C25-8BFCD088245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2663" y="2351014"/>
            <a:ext cx="1023199" cy="828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5EA53-39B9-CFDC-FFE2-8996E57C09C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3121" y="3104856"/>
            <a:ext cx="800384" cy="567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26EDA-0B12-8BDA-6745-2EE8F9BB01A0}"/>
              </a:ext>
            </a:extLst>
          </p:cNvPr>
          <p:cNvSpPr txBox="1"/>
          <p:nvPr/>
        </p:nvSpPr>
        <p:spPr>
          <a:xfrm>
            <a:off x="4130566" y="175332"/>
            <a:ext cx="3626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Table of Contents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5E2F44-5BBC-010C-4A00-B3877E4389C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7599" y="3496235"/>
            <a:ext cx="1430385" cy="694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4E42C6-9836-53AB-A622-DF4D7C82745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957" y="4190597"/>
            <a:ext cx="1508389" cy="5676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01F8E6-143F-1B58-784A-6231E8E1D86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9406" y="5046056"/>
            <a:ext cx="1682940" cy="9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32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6755BB-BF96-8CB1-2BC2-79F94770D003}"/>
              </a:ext>
            </a:extLst>
          </p:cNvPr>
          <p:cNvSpPr txBox="1"/>
          <p:nvPr/>
        </p:nvSpPr>
        <p:spPr>
          <a:xfrm>
            <a:off x="0" y="0"/>
            <a:ext cx="4824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All Terrain Vehicle (ATV).  ( $8-$9K )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7D4F9D-E3D6-001C-2027-CAA068D63FF7}"/>
              </a:ext>
            </a:extLst>
          </p:cNvPr>
          <p:cNvSpPr txBox="1"/>
          <p:nvPr/>
        </p:nvSpPr>
        <p:spPr>
          <a:xfrm>
            <a:off x="0" y="914399"/>
            <a:ext cx="42987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Honda Fourtrax Foreman Rubicon 520 DCT Deluxe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Polaris Sportsman XP 1000 Ride Command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Yamaha Raptor 700R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Can-Am Outlander MAX 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CFMoto CForce 1000 Overland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One Response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49871-96E0-7202-1D81-A64DA53DFA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2066" y="351853"/>
            <a:ext cx="2861205" cy="18649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C699D3-2DD7-E6E8-5D6C-0E8419725CC9}"/>
              </a:ext>
            </a:extLst>
          </p:cNvPr>
          <p:cNvSpPr txBox="1"/>
          <p:nvPr/>
        </p:nvSpPr>
        <p:spPr>
          <a:xfrm>
            <a:off x="4824248" y="2216782"/>
            <a:ext cx="3804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Honda Fourtrax Foreman Rubicon 520 DCT Deluxe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BF390-059C-CA8D-BA44-3270AF92B15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225" y="3657600"/>
            <a:ext cx="2588091" cy="2033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F909F5-B1A3-2A5A-15F3-1755D6508DED}"/>
              </a:ext>
            </a:extLst>
          </p:cNvPr>
          <p:cNvSpPr txBox="1"/>
          <p:nvPr/>
        </p:nvSpPr>
        <p:spPr>
          <a:xfrm>
            <a:off x="6675343" y="5817477"/>
            <a:ext cx="2511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Can-Am Outlander MAX XT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19CD0E-3E23-C1B7-AB1D-1B8C9AC14B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7101" y="3652447"/>
            <a:ext cx="2704684" cy="1918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A46A64-41CE-5FD4-B0B4-C16C3813B604}"/>
              </a:ext>
            </a:extLst>
          </p:cNvPr>
          <p:cNvSpPr txBox="1"/>
          <p:nvPr/>
        </p:nvSpPr>
        <p:spPr>
          <a:xfrm>
            <a:off x="1850960" y="5691352"/>
            <a:ext cx="1996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Yamaha Raptor 700R</a:t>
            </a:r>
          </a:p>
        </p:txBody>
      </p:sp>
    </p:spTree>
    <p:extLst>
      <p:ext uri="{BB962C8B-B14F-4D97-AF65-F5344CB8AC3E}">
        <p14:creationId xmlns:p14="http://schemas.microsoft.com/office/powerpoint/2010/main" val="1206599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706CA-959C-0A0A-1794-33E8DAA50F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0" y="1505974"/>
            <a:ext cx="6800579" cy="19144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81D034-56F4-DA91-AFD1-1DE246FA04E0}"/>
              </a:ext>
            </a:extLst>
          </p:cNvPr>
          <p:cNvSpPr txBox="1"/>
          <p:nvPr/>
        </p:nvSpPr>
        <p:spPr>
          <a:xfrm>
            <a:off x="604345" y="879650"/>
            <a:ext cx="3983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Polaris Xpedition 425 (years 2000-2002)</a:t>
            </a:r>
          </a:p>
          <a:p>
            <a:r>
              <a:rPr lang="en-US"/>
              <a:t>price new - $6K+, price today - $1.4K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FF7042-49C3-DC9C-934B-0B51BA0B7D1E}"/>
              </a:ext>
            </a:extLst>
          </p:cNvPr>
          <p:cNvSpPr txBox="1"/>
          <p:nvPr/>
        </p:nvSpPr>
        <p:spPr>
          <a:xfrm>
            <a:off x="8418251" y="1088618"/>
            <a:ext cx="3584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modern off-road Polaris</a:t>
            </a:r>
          </a:p>
          <a:p>
            <a:r>
              <a:rPr lang="en-US"/>
              <a:t>https://offroad.polaris.com/en-us/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1C8DC-7D7B-EA0D-6737-364607406B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30789" y="1885764"/>
            <a:ext cx="4918841" cy="1486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60DDD3-A8EA-2B8D-BE3D-5F5362F00EB9}"/>
              </a:ext>
            </a:extLst>
          </p:cNvPr>
          <p:cNvSpPr txBox="1"/>
          <p:nvPr/>
        </p:nvSpPr>
        <p:spPr>
          <a:xfrm>
            <a:off x="42370" y="84083"/>
            <a:ext cx="5767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Previous owner had 20-y.old Polaris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C8E0C-A3C3-C924-898C-27C104EFCC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4863" y="3909847"/>
            <a:ext cx="2025178" cy="22049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712E7-2AA6-8CEC-6F66-FAFC9AB692E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2659" y="3909847"/>
            <a:ext cx="2025178" cy="22049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5F8026-7704-7B30-2CE8-B1E12657188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455" y="3909846"/>
            <a:ext cx="2025178" cy="2204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C539C0-7551-0365-13A4-EE9E5873DE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8251" y="3909846"/>
            <a:ext cx="2086690" cy="22049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32C216-80AF-78C1-EC86-1F483B20E366}"/>
              </a:ext>
            </a:extLst>
          </p:cNvPr>
          <p:cNvSpPr txBox="1"/>
          <p:nvPr/>
        </p:nvSpPr>
        <p:spPr>
          <a:xfrm>
            <a:off x="1282262" y="6316717"/>
            <a:ext cx="119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33 HP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7E8FE3-8443-0871-1B83-348C75F6B43D}"/>
              </a:ext>
            </a:extLst>
          </p:cNvPr>
          <p:cNvSpPr txBox="1"/>
          <p:nvPr/>
        </p:nvSpPr>
        <p:spPr>
          <a:xfrm>
            <a:off x="8862506" y="6265644"/>
            <a:ext cx="119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90 HP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38A36A-C148-AC0C-8AE5-EDCD32F489B5}"/>
              </a:ext>
            </a:extLst>
          </p:cNvPr>
          <p:cNvSpPr txBox="1"/>
          <p:nvPr/>
        </p:nvSpPr>
        <p:spPr>
          <a:xfrm>
            <a:off x="5116267" y="1022620"/>
            <a:ext cx="1198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rgbClr val="FF0000"/>
                </a:solidFill>
              </a:rPr>
              <a:t>27 HP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1CCC7-DECF-E351-944B-A5792F5A1D39}"/>
              </a:ext>
            </a:extLst>
          </p:cNvPr>
          <p:cNvSpPr txBox="1"/>
          <p:nvPr/>
        </p:nvSpPr>
        <p:spPr>
          <a:xfrm>
            <a:off x="2063250" y="3376244"/>
            <a:ext cx="1725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with trailer and plow</a:t>
            </a:r>
          </a:p>
        </p:txBody>
      </p:sp>
    </p:spTree>
    <p:extLst>
      <p:ext uri="{BB962C8B-B14F-4D97-AF65-F5344CB8AC3E}">
        <p14:creationId xmlns:p14="http://schemas.microsoft.com/office/powerpoint/2010/main" val="400277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540C8D-D509-B394-398A-39638711CD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5285" y="178629"/>
            <a:ext cx="2883877" cy="29076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6755BB-BF96-8CB1-2BC2-79F94770D003}"/>
              </a:ext>
            </a:extLst>
          </p:cNvPr>
          <p:cNvSpPr txBox="1"/>
          <p:nvPr/>
        </p:nvSpPr>
        <p:spPr>
          <a:xfrm>
            <a:off x="0" y="0"/>
            <a:ext cx="5032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Honda is the most reliable ATV</a:t>
            </a:r>
            <a:endParaRPr lang="en-US" sz="2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400E75-63A2-890F-E521-4BE47D618926}"/>
              </a:ext>
            </a:extLst>
          </p:cNvPr>
          <p:cNvSpPr txBox="1"/>
          <p:nvPr/>
        </p:nvSpPr>
        <p:spPr>
          <a:xfrm>
            <a:off x="103032" y="523220"/>
            <a:ext cx="57913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Which ATV Is Most Reliable? Brand Comparison</a:t>
            </a:r>
            <a:br>
              <a:rPr lang="en-US" sz="1400"/>
            </a:br>
            <a:r>
              <a:rPr lang="en-US" sz="1400"/>
              <a:t>.. </a:t>
            </a:r>
            <a:r>
              <a:rPr lang="en-US" sz="1400">
                <a:hlinkClick r:id="rId3"/>
              </a:rPr>
              <a:t>https://atvhelper.com/which-atv-is-most-reliable-brand-comparison/#</a:t>
            </a:r>
            <a:r>
              <a:rPr lang="en-US" sz="1400"/>
              <a:t> </a:t>
            </a:r>
          </a:p>
          <a:p>
            <a:endParaRPr lang="en-US" sz="1400"/>
          </a:p>
          <a:p>
            <a:r>
              <a:rPr lang="en-US" sz="1400"/>
              <a:t>Honda ATVs since 1970, reputation for performance and reliability. </a:t>
            </a:r>
          </a:p>
          <a:p>
            <a:r>
              <a:rPr lang="en-US" sz="1400"/>
              <a:t>Bomb-proof transmission, metal gears, very durable, can take lots of abuse.</a:t>
            </a:r>
          </a:p>
          <a:p>
            <a:r>
              <a:rPr lang="en-US" sz="1400"/>
              <a:t>Multiple models (utility):</a:t>
            </a:r>
          </a:p>
          <a:p>
            <a:r>
              <a:rPr lang="en-US" sz="1400"/>
              <a:t>Rancher – smallest, doesn't lock 4 wheels (not good for snow pushing).</a:t>
            </a:r>
          </a:p>
          <a:p>
            <a:r>
              <a:rPr lang="en-US" sz="1400"/>
              <a:t>Foreman  - good</a:t>
            </a:r>
          </a:p>
          <a:p>
            <a:r>
              <a:rPr lang="en-US" sz="1400"/>
              <a:t>Foreman Rubicon – has DCT (auto-transmission)</a:t>
            </a:r>
          </a:p>
          <a:p>
            <a:r>
              <a:rPr lang="en-US" sz="1400"/>
              <a:t>   DCT (Dual-Clutch Transmission == Automatic transmission)</a:t>
            </a:r>
          </a:p>
          <a:p>
            <a:r>
              <a:rPr lang="en-US" sz="1400"/>
              <a:t>   ES (Electric-shift transmission)</a:t>
            </a:r>
          </a:p>
          <a:p>
            <a:r>
              <a:rPr lang="en-US" sz="1400"/>
              <a:t>   EPS (Electrical Power Steering)</a:t>
            </a:r>
          </a:p>
        </p:txBody>
      </p:sp>
      <p:pic>
        <p:nvPicPr>
          <p:cNvPr id="1028" name="Picture 4" descr="LONG AWAITED NEW 2022 TRX450R Give our... - Recreation tires | Facebook">
            <a:extLst>
              <a:ext uri="{FF2B5EF4-FFF2-40B4-BE49-F238E27FC236}">
                <a16:creationId xmlns:a16="http://schemas.microsoft.com/office/drawing/2014/main" id="{9240FDF6-C11C-EC62-209A-2C1D03CEC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49632" y="5922229"/>
            <a:ext cx="1480672" cy="91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A786D7-30FC-DDEB-EBA6-612857C7C2A3}"/>
              </a:ext>
            </a:extLst>
          </p:cNvPr>
          <p:cNvSpPr txBox="1"/>
          <p:nvPr/>
        </p:nvSpPr>
        <p:spPr>
          <a:xfrm>
            <a:off x="6927255" y="5860371"/>
            <a:ext cx="33979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Honda TRX450R (2022) – a race ATV</a:t>
            </a:r>
          </a:p>
          <a:p>
            <a:r>
              <a:rPr lang="en-US" sz="1400"/>
              <a:t>Engine - 39 HP, Weight – 350 lbs, </a:t>
            </a:r>
          </a:p>
          <a:p>
            <a:r>
              <a:rPr lang="en-US" sz="1400"/>
              <a:t>Top speed – 74 mph, MSRPrice - $6.7K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468B0-9D75-9C31-0249-4842F7CF0B17}"/>
              </a:ext>
            </a:extLst>
          </p:cNvPr>
          <p:cNvSpPr txBox="1"/>
          <p:nvPr/>
        </p:nvSpPr>
        <p:spPr>
          <a:xfrm>
            <a:off x="8990990" y="4622494"/>
            <a:ext cx="3397957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Honda FourTrax Foreman 4x4 </a:t>
            </a:r>
            <a:br>
              <a:rPr lang="en-US" sz="1400"/>
            </a:br>
            <a:r>
              <a:rPr lang="en-US" sz="1400"/>
              <a:t>TRX520FM1LN (2022)  MSRPrice - $7.5K</a:t>
            </a:r>
          </a:p>
          <a:p>
            <a:r>
              <a:rPr lang="en-US" sz="1400"/>
              <a:t>Engine - 4-stroke liquid cooled 518cc</a:t>
            </a:r>
          </a:p>
          <a:p>
            <a:r>
              <a:rPr lang="en-US" sz="1100"/>
              <a:t>.. </a:t>
            </a:r>
            <a:r>
              <a:rPr lang="en-US" sz="1100">
                <a:hlinkClick r:id="rId5"/>
              </a:rPr>
              <a:t>https://www.youtube.com/watch?v=Bd_8UyRdxuY</a:t>
            </a:r>
            <a:endParaRPr lang="en-US" sz="11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40FE4D-5555-5E1B-AD32-4A154931ED6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73958" y="2892941"/>
            <a:ext cx="2515011" cy="16656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CDD504-B390-7D67-46CD-4E47696CED0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056" y="4845130"/>
            <a:ext cx="6139137" cy="180458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3D3859D-49A6-2D68-B87B-36BC8E626957}"/>
              </a:ext>
            </a:extLst>
          </p:cNvPr>
          <p:cNvSpPr txBox="1"/>
          <p:nvPr/>
        </p:nvSpPr>
        <p:spPr>
          <a:xfrm>
            <a:off x="103031" y="4321910"/>
            <a:ext cx="61391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Build your Honda ATV:</a:t>
            </a:r>
          </a:p>
          <a:p>
            <a:r>
              <a:rPr lang="en-US" sz="1400"/>
              <a:t>.. </a:t>
            </a:r>
            <a:r>
              <a:rPr lang="en-US" sz="1400">
                <a:hlinkClick r:id="rId8"/>
              </a:rPr>
              <a:t>https://powersports.honda.com/atv/recutility/fourtrax-foreman-4x4/build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194105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1010B8-45C5-C653-7A58-DE0B05D1B247}"/>
              </a:ext>
            </a:extLst>
          </p:cNvPr>
          <p:cNvSpPr txBox="1"/>
          <p:nvPr/>
        </p:nvSpPr>
        <p:spPr>
          <a:xfrm>
            <a:off x="506437" y="779015"/>
            <a:ext cx="4149970" cy="569386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/>
              <a:t>Dealers for zip code 12741:</a:t>
            </a:r>
          </a:p>
          <a:p>
            <a:r>
              <a:rPr lang="en-US" sz="1400"/>
              <a:t>===========================</a:t>
            </a:r>
          </a:p>
          <a:p>
            <a:r>
              <a:rPr lang="en-US" sz="1400"/>
              <a:t>RUSTY PALMER, INC.</a:t>
            </a:r>
          </a:p>
          <a:p>
            <a:r>
              <a:rPr lang="en-US" sz="1400"/>
              <a:t>19.5 miles away</a:t>
            </a:r>
          </a:p>
          <a:p>
            <a:r>
              <a:rPr lang="en-US" sz="1400"/>
              <a:t>1175 Texas Palmyra Hwy, Honesdale, PA 18431</a:t>
            </a:r>
          </a:p>
          <a:p>
            <a:r>
              <a:rPr lang="en-US" sz="1400"/>
              <a:t>http://rustypalmer.net/honda/</a:t>
            </a:r>
          </a:p>
          <a:p>
            <a:r>
              <a:rPr lang="en-US" sz="1400"/>
              <a:t>(570) 253-4507</a:t>
            </a:r>
          </a:p>
          <a:p>
            <a:r>
              <a:rPr lang="en-US" sz="1400"/>
              <a:t>===========================</a:t>
            </a:r>
          </a:p>
          <a:p>
            <a:r>
              <a:rPr lang="en-US" sz="1400"/>
              <a:t>NORTH AMERICAN WARHORSE, INC.</a:t>
            </a:r>
          </a:p>
          <a:p>
            <a:r>
              <a:rPr lang="en-US" sz="1400"/>
              <a:t>38.2 miles away</a:t>
            </a:r>
          </a:p>
          <a:p>
            <a:r>
              <a:rPr lang="en-US" sz="1400"/>
              <a:t>1000 Dunham Dr., Dunmore, PA 18512-2666</a:t>
            </a:r>
          </a:p>
          <a:p>
            <a:r>
              <a:rPr lang="en-US" sz="1400"/>
              <a:t>https://www.nawarhorse.com/</a:t>
            </a:r>
          </a:p>
          <a:p>
            <a:r>
              <a:rPr lang="en-US" sz="1400"/>
              <a:t>(570) 346-2453</a:t>
            </a:r>
          </a:p>
          <a:p>
            <a:r>
              <a:rPr lang="en-US" sz="1400"/>
              <a:t>===========================</a:t>
            </a:r>
          </a:p>
          <a:p>
            <a:r>
              <a:rPr lang="en-US" sz="1400"/>
              <a:t>MAVRIX MOTORSPORTS</a:t>
            </a:r>
          </a:p>
          <a:p>
            <a:r>
              <a:rPr lang="en-US" sz="1400"/>
              <a:t>44.4 miles away</a:t>
            </a:r>
          </a:p>
          <a:p>
            <a:r>
              <a:rPr lang="en-US" sz="1400"/>
              <a:t>21 Dunning Rd., Middletown, NY 10940-2212</a:t>
            </a:r>
          </a:p>
          <a:p>
            <a:r>
              <a:rPr lang="en-US" sz="1400"/>
              <a:t>https://www.mavrixmotorsports.com/</a:t>
            </a:r>
          </a:p>
          <a:p>
            <a:r>
              <a:rPr lang="en-US" sz="1400"/>
              <a:t>(845) 344-2453</a:t>
            </a:r>
          </a:p>
          <a:p>
            <a:r>
              <a:rPr lang="en-US" sz="1400"/>
              <a:t>===========================</a:t>
            </a:r>
          </a:p>
          <a:p>
            <a:r>
              <a:rPr lang="en-US" sz="1400"/>
              <a:t>BINGHAMTON Honda</a:t>
            </a:r>
          </a:p>
          <a:p>
            <a:r>
              <a:rPr lang="en-US" sz="1400"/>
              <a:t>47.5 miles away</a:t>
            </a:r>
          </a:p>
          <a:p>
            <a:r>
              <a:rPr lang="en-US" sz="1400"/>
              <a:t>120 E Service Hwy, Binghamton, NY 13901</a:t>
            </a:r>
          </a:p>
          <a:p>
            <a:r>
              <a:rPr lang="en-US" sz="1400"/>
              <a:t>https://binghamtonhonda.net/</a:t>
            </a:r>
          </a:p>
          <a:p>
            <a:r>
              <a:rPr lang="en-US" sz="1400"/>
              <a:t>(607) 722-7433</a:t>
            </a:r>
          </a:p>
          <a:p>
            <a:r>
              <a:rPr lang="en-US" sz="1400"/>
              <a:t>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2590531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13D78F-A5D2-3343-822A-6AA1A517B4DC}"/>
              </a:ext>
            </a:extLst>
          </p:cNvPr>
          <p:cNvSpPr txBox="1"/>
          <p:nvPr/>
        </p:nvSpPr>
        <p:spPr>
          <a:xfrm>
            <a:off x="0" y="706217"/>
            <a:ext cx="2007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Truck – $20-50K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852686-85CC-A569-483F-DAC6C9E24868}"/>
              </a:ext>
            </a:extLst>
          </p:cNvPr>
          <p:cNvSpPr txBox="1"/>
          <p:nvPr/>
        </p:nvSpPr>
        <p:spPr>
          <a:xfrm>
            <a:off x="766379" y="1075549"/>
            <a:ext cx="38572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Toyota Tacoma Truck</a:t>
            </a:r>
            <a:br>
              <a:rPr lang="en-US"/>
            </a:br>
            <a:r>
              <a:rPr lang="en-US" sz="1200">
                <a:hlinkClick r:id="rId2"/>
              </a:rPr>
              <a:t>https://www.toyota.com/tacoma/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Toyota Tundra Hybrid Truck</a:t>
            </a:r>
            <a:br>
              <a:rPr lang="en-US"/>
            </a:br>
            <a:r>
              <a:rPr lang="en-US" sz="1200">
                <a:hlinkClick r:id="rId3"/>
              </a:rPr>
              <a:t>https://www.toyota.com/tundra/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Toyota All Electric Truck</a:t>
            </a:r>
            <a:br>
              <a:rPr lang="en-US"/>
            </a:br>
            <a:r>
              <a:rPr lang="en-US" sz="1200">
                <a:hlinkClick r:id="rId4"/>
              </a:rPr>
              <a:t>https://www.youtube.com/watch?v=ETwjPUKzGEw</a:t>
            </a:r>
            <a:endParaRPr lang="en-US" sz="1200"/>
          </a:p>
        </p:txBody>
      </p:sp>
      <p:pic>
        <p:nvPicPr>
          <p:cNvPr id="1026" name="Picture 2" descr="Toyota Pickup EV concept">
            <a:extLst>
              <a:ext uri="{FF2B5EF4-FFF2-40B4-BE49-F238E27FC236}">
                <a16:creationId xmlns:a16="http://schemas.microsoft.com/office/drawing/2014/main" id="{DAC89E24-5140-6A6D-459E-6B8CE8382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13869" y="3056691"/>
            <a:ext cx="1891862" cy="1063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D5389-30EE-59D6-4D1A-BF0871D7143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4993" y="926258"/>
            <a:ext cx="2909614" cy="14124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F07DB7-C7C8-41D9-AA89-1CE8D184A79E}"/>
              </a:ext>
            </a:extLst>
          </p:cNvPr>
          <p:cNvSpPr txBox="1"/>
          <p:nvPr/>
        </p:nvSpPr>
        <p:spPr>
          <a:xfrm>
            <a:off x="7445703" y="2338692"/>
            <a:ext cx="22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Tacoma    vs    Tundra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D1410-A00C-32E7-645F-1E64C58C95BA}"/>
              </a:ext>
            </a:extLst>
          </p:cNvPr>
          <p:cNvSpPr txBox="1"/>
          <p:nvPr/>
        </p:nvSpPr>
        <p:spPr>
          <a:xfrm>
            <a:off x="7445703" y="4120458"/>
            <a:ext cx="2228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All Electric (2023 ?)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70641C-2C17-275D-20F6-0D581A50859C}"/>
              </a:ext>
            </a:extLst>
          </p:cNvPr>
          <p:cNvSpPr txBox="1"/>
          <p:nvPr/>
        </p:nvSpPr>
        <p:spPr>
          <a:xfrm>
            <a:off x="99410" y="4237029"/>
            <a:ext cx="1287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Car - $50K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AC510E-3491-293F-69B2-99B5E5BCCF1A}"/>
              </a:ext>
            </a:extLst>
          </p:cNvPr>
          <p:cNvSpPr txBox="1"/>
          <p:nvPr/>
        </p:nvSpPr>
        <p:spPr>
          <a:xfrm>
            <a:off x="99410" y="4605958"/>
            <a:ext cx="29332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Toyota Sienna Minivan </a:t>
            </a:r>
            <a:br>
              <a:rPr lang="en-US"/>
            </a:br>
            <a:r>
              <a:rPr lang="en-US" sz="1400"/>
              <a:t>AWD (All Wheels Drive) 7-seater</a:t>
            </a:r>
            <a:br>
              <a:rPr lang="en-US"/>
            </a:br>
            <a:r>
              <a:rPr lang="en-US" sz="1200">
                <a:hlinkClick r:id="rId7"/>
              </a:rPr>
              <a:t>https://www.toyota.com</a:t>
            </a:r>
            <a:endParaRPr lang="en-US" sz="1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672D58-45A3-6E8F-7402-36BAB811BF6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61793" y="4218768"/>
            <a:ext cx="1933903" cy="7277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F92828-A8C7-44B6-6F16-8E488BA2CE34}"/>
              </a:ext>
            </a:extLst>
          </p:cNvPr>
          <p:cNvSpPr txBox="1"/>
          <p:nvPr/>
        </p:nvSpPr>
        <p:spPr>
          <a:xfrm>
            <a:off x="3284482" y="4990678"/>
            <a:ext cx="40885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Toyota Sienna AWD</a:t>
            </a:r>
          </a:p>
          <a:p>
            <a:pPr algn="ctr"/>
            <a:r>
              <a:rPr lang="en-US" sz="1400"/>
              <a:t>towing capacity 3,500 lbs</a:t>
            </a:r>
          </a:p>
          <a:p>
            <a:pPr algn="ctr"/>
            <a:r>
              <a:rPr lang="en-US" sz="1400"/>
              <a:t>Trailer Hitch installation:</a:t>
            </a:r>
          </a:p>
          <a:p>
            <a:pPr algn="ctr"/>
            <a:r>
              <a:rPr lang="en-US" sz="1400">
                <a:hlinkClick r:id="rId9"/>
              </a:rPr>
              <a:t>https://www.youtube.com/watch?v=GTk8iqXha7Q</a:t>
            </a:r>
            <a:r>
              <a:rPr lang="en-US" sz="1400"/>
              <a:t> </a:t>
            </a:r>
          </a:p>
          <a:p>
            <a:pPr algn="ctr"/>
            <a:r>
              <a:rPr lang="en-US" sz="1400"/>
              <a:t>Another good video:</a:t>
            </a:r>
            <a:br>
              <a:rPr lang="en-US" sz="1400"/>
            </a:br>
            <a:r>
              <a:rPr lang="en-US" sz="1400">
                <a:hlinkClick r:id="rId10"/>
              </a:rPr>
              <a:t>https://www.youtube.com/watch?v=Ujg61Ync2Mc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44879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E07C8A-159B-9D44-B49C-78A03BE180E6}"/>
              </a:ext>
            </a:extLst>
          </p:cNvPr>
          <p:cNvSpPr txBox="1"/>
          <p:nvPr/>
        </p:nvSpPr>
        <p:spPr>
          <a:xfrm>
            <a:off x="157655" y="94593"/>
            <a:ext cx="26591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ATV UTV Trailer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93A5A-AB6A-A319-CB15-1A2151C3FFB5}"/>
              </a:ext>
            </a:extLst>
          </p:cNvPr>
          <p:cNvSpPr txBox="1"/>
          <p:nvPr/>
        </p:nvSpPr>
        <p:spPr>
          <a:xfrm>
            <a:off x="777766" y="1051034"/>
            <a:ext cx="639028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2021 ATV UTV Trailer Buying Guide for 4-Wheelers and Side by Sides</a:t>
            </a:r>
            <a:br>
              <a:rPr lang="en-US" sz="1400"/>
            </a:br>
            <a:r>
              <a:rPr lang="en-US" sz="1400"/>
              <a:t>.. </a:t>
            </a:r>
            <a:r>
              <a:rPr lang="en-US" sz="1400">
                <a:hlinkClick r:id="rId2"/>
              </a:rPr>
              <a:t>https://www.youtube.com/watch?v=CIA2vd6cUCY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PJ Channel Utility UTV ATV Landscape Trailer Comparisons</a:t>
            </a:r>
            <a:br>
              <a:rPr lang="en-US" sz="1400"/>
            </a:br>
            <a:r>
              <a:rPr lang="en-US" sz="1400"/>
              <a:t>.. </a:t>
            </a:r>
            <a:r>
              <a:rPr lang="en-US" sz="1400">
                <a:hlinkClick r:id="rId3"/>
              </a:rPr>
              <a:t>https://www.youtube.com/watch?v=XCP5LlA0LWg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Sure-Trac Tandem Axle Utility Trailers</a:t>
            </a:r>
            <a:br>
              <a:rPr lang="en-US" sz="1400"/>
            </a:br>
            <a:r>
              <a:rPr lang="en-US" sz="1400"/>
              <a:t>.. </a:t>
            </a:r>
            <a:r>
              <a:rPr lang="en-US" sz="1400">
                <a:hlinkClick r:id="rId4"/>
              </a:rPr>
              <a:t>https://www.youtube.com/watch?v=2GQmRGrmeKE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65868B-32AE-DAF6-D7D9-CC537DEFF14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4043" y="198500"/>
            <a:ext cx="3306379" cy="1509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9B57C3-7858-3A13-F07D-4833F45BF472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63522" y="1764011"/>
            <a:ext cx="3306380" cy="1774921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2261E62-C567-2772-6352-3CD949011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173" y="4840452"/>
            <a:ext cx="1733003" cy="126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8BAB26-EB18-D4EE-E57E-B1818CE7835C}"/>
              </a:ext>
            </a:extLst>
          </p:cNvPr>
          <p:cNvSpPr txBox="1"/>
          <p:nvPr/>
        </p:nvSpPr>
        <p:spPr>
          <a:xfrm>
            <a:off x="734137" y="6253655"/>
            <a:ext cx="709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Hitch</a:t>
            </a:r>
          </a:p>
          <a:p>
            <a:pPr algn="ctr"/>
            <a:r>
              <a:rPr lang="en-US" sz="1400"/>
              <a:t>$150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91DED3-D4BC-2304-4B88-FC2EEA44950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510" y="5245323"/>
            <a:ext cx="1180758" cy="6043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796BE1-808E-588D-BB74-E6794006B4FF}"/>
              </a:ext>
            </a:extLst>
          </p:cNvPr>
          <p:cNvSpPr txBox="1"/>
          <p:nvPr/>
        </p:nvSpPr>
        <p:spPr>
          <a:xfrm>
            <a:off x="2339759" y="6240187"/>
            <a:ext cx="1540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Hitch Ball Mount</a:t>
            </a:r>
          </a:p>
          <a:p>
            <a:pPr algn="ctr"/>
            <a:r>
              <a:rPr lang="en-US" sz="1400"/>
              <a:t>$20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05D39D-9A03-7559-9D5E-240B11A0396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4690" y="4957599"/>
            <a:ext cx="484895" cy="1026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B92EAF-8669-1D6A-758D-0348E90918EC}"/>
              </a:ext>
            </a:extLst>
          </p:cNvPr>
          <p:cNvSpPr txBox="1"/>
          <p:nvPr/>
        </p:nvSpPr>
        <p:spPr>
          <a:xfrm>
            <a:off x="4144911" y="6253655"/>
            <a:ext cx="575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Ball </a:t>
            </a:r>
          </a:p>
          <a:p>
            <a:pPr algn="ctr"/>
            <a:r>
              <a:rPr lang="en-US" sz="1400"/>
              <a:t>$10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EB29E8-731F-A73A-A61E-7258FBA6E1FB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6783" y="4502370"/>
            <a:ext cx="1760316" cy="159844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68B447-AC61-9C48-4CAC-1A072FEBB568}"/>
              </a:ext>
            </a:extLst>
          </p:cNvPr>
          <p:cNvSpPr txBox="1"/>
          <p:nvPr/>
        </p:nvSpPr>
        <p:spPr>
          <a:xfrm>
            <a:off x="4934521" y="6253655"/>
            <a:ext cx="1647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Wiring Harness </a:t>
            </a:r>
          </a:p>
          <a:p>
            <a:pPr algn="ctr"/>
            <a:r>
              <a:rPr lang="en-US" sz="1400"/>
              <a:t>$55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F3EEDA-2CA1-8495-0890-E48065E043EE}"/>
              </a:ext>
            </a:extLst>
          </p:cNvPr>
          <p:cNvSpPr txBox="1"/>
          <p:nvPr/>
        </p:nvSpPr>
        <p:spPr>
          <a:xfrm>
            <a:off x="1088860" y="3331179"/>
            <a:ext cx="37451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Trailer Hitch➔ </a:t>
            </a:r>
            <a:r>
              <a:rPr lang="en-US" sz="1400">
                <a:hlinkClick r:id="rId11"/>
              </a:rPr>
              <a:t>https://amzn.to/3eHPBo8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Ball Mount➔ </a:t>
            </a:r>
            <a:r>
              <a:rPr lang="en-US" sz="1400">
                <a:hlinkClick r:id="rId12"/>
              </a:rPr>
              <a:t>https://amzn.to/2xExf75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Hitch Ball➔ </a:t>
            </a:r>
            <a:r>
              <a:rPr lang="en-US" sz="1400">
                <a:hlinkClick r:id="rId13"/>
              </a:rPr>
              <a:t>https://amzn.to/2RXAEVe</a:t>
            </a:r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Wiring Harness➔ </a:t>
            </a:r>
            <a:r>
              <a:rPr lang="en-US" sz="1400">
                <a:hlinkClick r:id="rId14"/>
              </a:rPr>
              <a:t>https://amzn.to/2RWvDw5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545685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D01D4B2-72F2-6652-9865-3BE40D4DC468}"/>
              </a:ext>
            </a:extLst>
          </p:cNvPr>
          <p:cNvSpPr txBox="1"/>
          <p:nvPr/>
        </p:nvSpPr>
        <p:spPr>
          <a:xfrm>
            <a:off x="-1" y="-46549"/>
            <a:ext cx="42356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Utility Vehicle  ($8-20K)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B3DEE8-C236-23A4-3342-AFAA28D203DF}"/>
              </a:ext>
            </a:extLst>
          </p:cNvPr>
          <p:cNvSpPr txBox="1"/>
          <p:nvPr/>
        </p:nvSpPr>
        <p:spPr>
          <a:xfrm>
            <a:off x="370390" y="844952"/>
            <a:ext cx="5150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2"/>
              </a:rPr>
              <a:t>https://en.wikipedia.org/wiki/Side-by-side_(vehicle)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A9C104-0539-8F99-DD31-320E88100A0A}"/>
              </a:ext>
            </a:extLst>
          </p:cNvPr>
          <p:cNvSpPr txBox="1"/>
          <p:nvPr/>
        </p:nvSpPr>
        <p:spPr>
          <a:xfrm>
            <a:off x="370390" y="1342663"/>
            <a:ext cx="63545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The side-by-side (SxS or SSV),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also called a utility task vehicle (UTV)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or recreational off-highway vehicle (ROV),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a small, 1- to 6-person four-wheel drive off-road vehicle.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Such vehicles have powertrains similar to those of ATVs (all-terrain vehicles)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4EB83-509D-4215-2BC6-B1E393F3BA7A}"/>
              </a:ext>
            </a:extLst>
          </p:cNvPr>
          <p:cNvSpPr txBox="1"/>
          <p:nvPr/>
        </p:nvSpPr>
        <p:spPr>
          <a:xfrm>
            <a:off x="1724025" y="4932571"/>
            <a:ext cx="3905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Kubota RTV 520</a:t>
            </a:r>
          </a:p>
          <a:p>
            <a:pPr algn="ctr"/>
            <a:r>
              <a:rPr lang="en-US" sz="1400"/>
              <a:t>( $10,000 )</a:t>
            </a:r>
          </a:p>
          <a:p>
            <a:pPr algn="ctr"/>
            <a:r>
              <a:rPr lang="en-US" sz="1200">
                <a:hlinkClick r:id="rId3"/>
              </a:rPr>
              <a:t>https://www.youtube.com/watch?v=n9OXKI1Q5Xw</a:t>
            </a:r>
            <a:endParaRPr lang="en-US" sz="1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E85773-615B-5D75-F9FE-41F03B64ABE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9656" y="2755122"/>
            <a:ext cx="1911484" cy="20359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6F8E4D-0BEB-98E8-6C6A-447D08B5196C}"/>
              </a:ext>
            </a:extLst>
          </p:cNvPr>
          <p:cNvSpPr txBox="1"/>
          <p:nvPr/>
        </p:nvSpPr>
        <p:spPr>
          <a:xfrm>
            <a:off x="100348" y="4377569"/>
            <a:ext cx="20477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Kawasaki MULE SX</a:t>
            </a:r>
          </a:p>
          <a:p>
            <a:pPr algn="ctr"/>
            <a:r>
              <a:rPr lang="en-US" sz="1400"/>
              <a:t>( $8,000 )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C5BB78-AA13-D021-80B4-F84A10CECF9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48" y="2732926"/>
            <a:ext cx="2667424" cy="1612861"/>
          </a:xfrm>
          <a:prstGeom prst="rect">
            <a:avLst/>
          </a:prstGeom>
        </p:spPr>
      </p:pic>
      <p:pic>
        <p:nvPicPr>
          <p:cNvPr id="1026" name="Picture 2" descr="JOHN DEERE GATOR XUV 825M S4 Utility Vehicles For Sale - 20 Listings |  MotorSportsUniverse.com">
            <a:extLst>
              <a:ext uri="{FF2B5EF4-FFF2-40B4-BE49-F238E27FC236}">
                <a16:creationId xmlns:a16="http://schemas.microsoft.com/office/drawing/2014/main" id="{DFC2D547-F405-7705-54B4-5441B3E2C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27549" y="856312"/>
            <a:ext cx="2464103" cy="1844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49568E7-E147-5361-30BB-CBB5CB37A033}"/>
              </a:ext>
            </a:extLst>
          </p:cNvPr>
          <p:cNvSpPr txBox="1"/>
          <p:nvPr/>
        </p:nvSpPr>
        <p:spPr>
          <a:xfrm>
            <a:off x="7617669" y="2720288"/>
            <a:ext cx="39595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John Deere XUV 825M S4 Full-Size Four Seat Gator</a:t>
            </a:r>
          </a:p>
          <a:p>
            <a:pPr algn="ctr"/>
            <a:r>
              <a:rPr lang="en-US" sz="1400"/>
              <a:t>(30K new, 15K used)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F3697A-933E-129E-D3F1-4469704BFFD4}"/>
              </a:ext>
            </a:extLst>
          </p:cNvPr>
          <p:cNvSpPr txBox="1"/>
          <p:nvPr/>
        </p:nvSpPr>
        <p:spPr>
          <a:xfrm>
            <a:off x="6564429" y="4345787"/>
            <a:ext cx="55272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Types of Gators - </a:t>
            </a:r>
            <a:r>
              <a:rPr lang="en-US" sz="1400">
                <a:hlinkClick r:id="rId7"/>
              </a:rPr>
              <a:t>https://www.youtube.com/watch?v=cR7hSR6n83A</a:t>
            </a:r>
            <a:endParaRPr lang="en-US" sz="1400"/>
          </a:p>
          <a:p>
            <a:endParaRPr lang="en-US" sz="1400"/>
          </a:p>
          <a:p>
            <a:r>
              <a:rPr lang="en-US" sz="1400"/>
              <a:t>XUV = CUV =  Crossover Utility Vehicle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E31EBA-4DAB-BD9B-8616-3529395AF619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5698" y="844952"/>
            <a:ext cx="2861689" cy="184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8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C97921-5431-032E-E6D2-9D12850E61D5}"/>
              </a:ext>
            </a:extLst>
          </p:cNvPr>
          <p:cNvSpPr txBox="1"/>
          <p:nvPr/>
        </p:nvSpPr>
        <p:spPr>
          <a:xfrm>
            <a:off x="0" y="0"/>
            <a:ext cx="5122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Gator Utility Vehicles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FF34B0-E2A8-B144-4E90-CCD2E196194F}"/>
              </a:ext>
            </a:extLst>
          </p:cNvPr>
          <p:cNvSpPr txBox="1"/>
          <p:nvPr/>
        </p:nvSpPr>
        <p:spPr>
          <a:xfrm>
            <a:off x="121298" y="523220"/>
            <a:ext cx="40681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2"/>
              </a:rPr>
              <a:t>https://www.deere.com/en/gator-utility-vehicles-product-list/</a:t>
            </a:r>
            <a:endParaRPr lang="en-US" sz="12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D54A45-D6DB-9E53-BC3B-6F4A5453D0CB}"/>
              </a:ext>
            </a:extLst>
          </p:cNvPr>
          <p:cNvSpPr txBox="1"/>
          <p:nvPr/>
        </p:nvSpPr>
        <p:spPr>
          <a:xfrm>
            <a:off x="121298" y="5440903"/>
            <a:ext cx="34050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Other models:</a:t>
            </a:r>
          </a:p>
          <a:p>
            <a:r>
              <a:rPr lang="en-US" sz="1000"/>
              <a:t>XUV590M s4   17K, 4wd</a:t>
            </a:r>
          </a:p>
          <a:p>
            <a:r>
              <a:rPr lang="en-US" sz="1000"/>
              <a:t>XUV560E s4 - 12K-14K, excellent ride, 4wd</a:t>
            </a:r>
          </a:p>
          <a:p>
            <a:r>
              <a:rPr lang="en-US" sz="1000"/>
              <a:t>XUV825M s4 - 20K (4 people, 4WD, PowerSteering)</a:t>
            </a:r>
          </a:p>
          <a:p>
            <a:r>
              <a:rPr lang="en-US" sz="1000"/>
              <a:t>HPX815E      15k3, work, diesel</a:t>
            </a:r>
          </a:p>
          <a:p>
            <a:r>
              <a:rPr lang="en-US" sz="1000"/>
              <a:t>XUV590E      14.4K, 32-hp, 4wd, fast (E = Economy, same as 590M, but without Power Steering)</a:t>
            </a:r>
          </a:p>
          <a:p>
            <a:r>
              <a:rPr lang="en-US" sz="1000"/>
              <a:t>TH 6x4       12k6 - Traditional , 6 wheels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13C1C7-612A-BB53-4996-F3932AE05F4E}"/>
              </a:ext>
            </a:extLst>
          </p:cNvPr>
          <p:cNvSpPr txBox="1"/>
          <p:nvPr/>
        </p:nvSpPr>
        <p:spPr>
          <a:xfrm>
            <a:off x="9824102" y="2331084"/>
            <a:ext cx="2074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XUV590M</a:t>
            </a:r>
          </a:p>
          <a:p>
            <a:r>
              <a:rPr lang="en-US" sz="1400" b="1">
                <a:solidFill>
                  <a:srgbClr val="FF0000"/>
                </a:solidFill>
              </a:rPr>
              <a:t>$15K, 4wd, </a:t>
            </a:r>
          </a:p>
          <a:p>
            <a:r>
              <a:rPr lang="en-US" sz="1400" b="1">
                <a:solidFill>
                  <a:srgbClr val="FF0000"/>
                </a:solidFill>
              </a:rPr>
              <a:t>Power Steering, ... </a:t>
            </a:r>
            <a:endParaRPr lang="en-US" sz="1400"/>
          </a:p>
          <a:p>
            <a:r>
              <a:rPr lang="en-US" sz="1400"/>
              <a:t>cargo: 32.3"x56.5"x11.7"</a:t>
            </a:r>
          </a:p>
          <a:p>
            <a:r>
              <a:rPr lang="en-US" sz="1400"/>
              <a:t>Crossover UV, fast, </a:t>
            </a:r>
          </a:p>
          <a:p>
            <a:r>
              <a:rPr lang="en-US" sz="1400"/>
              <a:t>mid-size, instant 4WD, 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235262-CC2D-84EE-F014-2729922EA9F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2105" y="0"/>
            <a:ext cx="2518993" cy="21521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C04E2B-1902-F900-4472-E2C4B01FF67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4867" y="67875"/>
            <a:ext cx="3084603" cy="2152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86F75A-312C-77A8-FABD-4A25C98833B4}"/>
              </a:ext>
            </a:extLst>
          </p:cNvPr>
          <p:cNvSpPr txBox="1"/>
          <p:nvPr/>
        </p:nvSpPr>
        <p:spPr>
          <a:xfrm>
            <a:off x="6266544" y="2194935"/>
            <a:ext cx="24612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HPX615E      13.7K </a:t>
            </a:r>
            <a:br>
              <a:rPr lang="en-US" sz="1400" b="1">
                <a:solidFill>
                  <a:srgbClr val="FF0000"/>
                </a:solidFill>
              </a:rPr>
            </a:br>
            <a:r>
              <a:rPr lang="en-US" sz="1400"/>
              <a:t>work, traditional</a:t>
            </a:r>
          </a:p>
          <a:p>
            <a:r>
              <a:rPr lang="en-US" sz="1400"/>
              <a:t>cargo:  45"x52"x11", 1000 lbs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389E08-BE72-B449-273D-C6AD7FA9C62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248" y="3643596"/>
            <a:ext cx="3500975" cy="2340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0273FA-6DD8-A29E-7A01-FE004158A336}"/>
              </a:ext>
            </a:extLst>
          </p:cNvPr>
          <p:cNvSpPr txBox="1"/>
          <p:nvPr/>
        </p:nvSpPr>
        <p:spPr>
          <a:xfrm>
            <a:off x="4731171" y="5983974"/>
            <a:ext cx="20486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XUV835M.     20K </a:t>
            </a:r>
          </a:p>
          <a:p>
            <a:r>
              <a:rPr lang="en-US" sz="1400"/>
              <a:t>(3-seat, 4WD, 4,000 tow), </a:t>
            </a:r>
          </a:p>
          <a:p>
            <a:r>
              <a:rPr lang="en-US" sz="1400"/>
              <a:t>cargo 45 x 12 x 52 in.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A385EF-1500-4A86-AED1-4287151018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900" y="1232579"/>
            <a:ext cx="3239320" cy="19566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D1C7ED-A95E-2EF0-0509-4CCB53C0330D}"/>
              </a:ext>
            </a:extLst>
          </p:cNvPr>
          <p:cNvSpPr txBox="1"/>
          <p:nvPr/>
        </p:nvSpPr>
        <p:spPr>
          <a:xfrm>
            <a:off x="1131046" y="3299420"/>
            <a:ext cx="16981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TS 4x2     10.3K </a:t>
            </a:r>
            <a:br>
              <a:rPr lang="en-US" sz="1400" b="1">
                <a:solidFill>
                  <a:srgbClr val="FF0000"/>
                </a:solidFill>
              </a:rPr>
            </a:br>
            <a:r>
              <a:rPr lang="en-US" sz="1400"/>
              <a:t>work, traditional</a:t>
            </a:r>
          </a:p>
          <a:p>
            <a:r>
              <a:rPr lang="en-US" sz="1400"/>
              <a:t>cargo 45"x12"x52"</a:t>
            </a:r>
          </a:p>
        </p:txBody>
      </p:sp>
    </p:spTree>
    <p:extLst>
      <p:ext uri="{BB962C8B-B14F-4D97-AF65-F5344CB8AC3E}">
        <p14:creationId xmlns:p14="http://schemas.microsoft.com/office/powerpoint/2010/main" val="2596682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352B1D-F2C0-956D-3A24-EFE98AE0B887}"/>
              </a:ext>
            </a:extLst>
          </p:cNvPr>
          <p:cNvSpPr txBox="1"/>
          <p:nvPr/>
        </p:nvSpPr>
        <p:spPr>
          <a:xfrm>
            <a:off x="0" y="0"/>
            <a:ext cx="49293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Riding Lawn Mower ($3-$4K)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039BD-762A-4617-DEDD-4E4C33E7409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851" y="1050714"/>
            <a:ext cx="1666813" cy="12174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48297-7342-0443-B1B2-59A98289A78C}"/>
              </a:ext>
            </a:extLst>
          </p:cNvPr>
          <p:cNvSpPr txBox="1"/>
          <p:nvPr/>
        </p:nvSpPr>
        <p:spPr>
          <a:xfrm>
            <a:off x="308578" y="2268125"/>
            <a:ext cx="25622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John Deere S100</a:t>
            </a:r>
          </a:p>
          <a:p>
            <a:pPr algn="ctr"/>
            <a:r>
              <a:rPr lang="en-US" sz="1400" b="1">
                <a:solidFill>
                  <a:srgbClr val="FF0000"/>
                </a:solidFill>
              </a:rPr>
              <a:t>Gas</a:t>
            </a:r>
            <a:r>
              <a:rPr lang="en-US" sz="1400"/>
              <a:t> Hydrostatic Lawn Tractor </a:t>
            </a:r>
          </a:p>
          <a:p>
            <a:pPr algn="ctr"/>
            <a:r>
              <a:rPr lang="en-US" sz="1400"/>
              <a:t>42 in. 17.5 HP </a:t>
            </a:r>
          </a:p>
          <a:p>
            <a:pPr algn="ctr"/>
            <a:r>
              <a:rPr lang="en-US" sz="1400"/>
              <a:t>$2,300 at Home Depot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EC6760-9CE3-D80F-36F6-16D0E7FB4CBB}"/>
              </a:ext>
            </a:extLst>
          </p:cNvPr>
          <p:cNvSpPr txBox="1"/>
          <p:nvPr/>
        </p:nvSpPr>
        <p:spPr>
          <a:xfrm>
            <a:off x="9827235" y="5600654"/>
            <a:ext cx="26574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Ryobi RY48111</a:t>
            </a:r>
          </a:p>
          <a:p>
            <a:pPr algn="ctr"/>
            <a:r>
              <a:rPr lang="en-US" sz="1400" b="1">
                <a:solidFill>
                  <a:srgbClr val="FF0000"/>
                </a:solidFill>
              </a:rPr>
              <a:t>Electric</a:t>
            </a:r>
            <a:r>
              <a:rPr lang="en-US" sz="1400"/>
              <a:t> Engine  </a:t>
            </a:r>
            <a:br>
              <a:rPr lang="en-US" sz="1400"/>
            </a:br>
            <a:r>
              <a:rPr lang="en-US" sz="1400"/>
              <a:t>38 inches </a:t>
            </a:r>
            <a:br>
              <a:rPr lang="en-US" sz="1400"/>
            </a:br>
            <a:r>
              <a:rPr lang="en-US" sz="1400"/>
              <a:t>100 Ah Battery </a:t>
            </a:r>
          </a:p>
          <a:p>
            <a:pPr algn="ctr"/>
            <a:r>
              <a:rPr lang="en-US" sz="1400"/>
              <a:t>$2,700 at Home Depot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B0057E-E2CD-9AD1-8788-847A0CFABD5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84219" y="4130245"/>
            <a:ext cx="1268100" cy="12609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E5A6EC-3DFF-3082-4CE6-C0220CA1EB87}"/>
              </a:ext>
            </a:extLst>
          </p:cNvPr>
          <p:cNvSpPr txBox="1"/>
          <p:nvPr/>
        </p:nvSpPr>
        <p:spPr>
          <a:xfrm>
            <a:off x="0" y="456158"/>
            <a:ext cx="51270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https://www.familyhandyman.com/list/best-riding-lawnmowers/</a:t>
            </a:r>
            <a:endParaRPr lang="en-US" sz="1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6B86A6-9D1C-668C-3304-7B2CC4798B7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6439" y="1236319"/>
            <a:ext cx="2043371" cy="12750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ABF657-7FE2-E6F5-9086-B93E0FB73E66}"/>
              </a:ext>
            </a:extLst>
          </p:cNvPr>
          <p:cNvSpPr txBox="1"/>
          <p:nvPr/>
        </p:nvSpPr>
        <p:spPr>
          <a:xfrm>
            <a:off x="3976439" y="2514044"/>
            <a:ext cx="20433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Husqvarna TS 248XD</a:t>
            </a:r>
            <a:br>
              <a:rPr lang="en-US" sz="1400"/>
            </a:br>
            <a:r>
              <a:rPr lang="en-US" sz="1400"/>
              <a:t>Lawn Tractor </a:t>
            </a:r>
          </a:p>
          <a:p>
            <a:pPr algn="ctr"/>
            <a:r>
              <a:rPr lang="en-US" sz="1400"/>
              <a:t>$3,600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CE6A28-780B-0A4E-B235-D0B43BAF611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78" y="3485536"/>
            <a:ext cx="3389697" cy="234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DB2FA5-C982-B6CF-204D-A3F055EB23D0}"/>
              </a:ext>
            </a:extLst>
          </p:cNvPr>
          <p:cNvSpPr txBox="1"/>
          <p:nvPr/>
        </p:nvSpPr>
        <p:spPr>
          <a:xfrm>
            <a:off x="851547" y="5878622"/>
            <a:ext cx="23037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John Deere Lawn Tractor </a:t>
            </a:r>
          </a:p>
          <a:p>
            <a:pPr algn="ctr"/>
            <a:r>
              <a:rPr lang="en-US" sz="1400"/>
              <a:t>with sweeper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23FB2-85EF-9708-4179-408B078EF6B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821" y="1181694"/>
            <a:ext cx="1698734" cy="13297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0EA8F6-40B7-08D2-0B9E-531EF56547F7}"/>
              </a:ext>
            </a:extLst>
          </p:cNvPr>
          <p:cNvSpPr txBox="1"/>
          <p:nvPr/>
        </p:nvSpPr>
        <p:spPr>
          <a:xfrm>
            <a:off x="7773502" y="2717423"/>
            <a:ext cx="204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/>
              <a:t>cub cadet lawn mower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C403C-15DE-277D-069E-53EA4631260B}"/>
              </a:ext>
            </a:extLst>
          </p:cNvPr>
          <p:cNvSpPr txBox="1"/>
          <p:nvPr/>
        </p:nvSpPr>
        <p:spPr>
          <a:xfrm>
            <a:off x="4845269" y="3657600"/>
            <a:ext cx="2638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Husqvarna YTA24V48 and the Cub Cadet XT1 LT42</a:t>
            </a:r>
          </a:p>
        </p:txBody>
      </p:sp>
    </p:spTree>
    <p:extLst>
      <p:ext uri="{BB962C8B-B14F-4D97-AF65-F5344CB8AC3E}">
        <p14:creationId xmlns:p14="http://schemas.microsoft.com/office/powerpoint/2010/main" val="2531720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38FDC5-E8CF-CA01-2DF8-CD8817BF907D}"/>
              </a:ext>
            </a:extLst>
          </p:cNvPr>
          <p:cNvSpPr txBox="1"/>
          <p:nvPr/>
        </p:nvSpPr>
        <p:spPr>
          <a:xfrm>
            <a:off x="-1" y="0"/>
            <a:ext cx="6621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Lawn Mowers - comparison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20BC1DD7-7557-8989-C17A-EFD848286C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57947"/>
              </p:ext>
            </p:extLst>
          </p:nvPr>
        </p:nvGraphicFramePr>
        <p:xfrm>
          <a:off x="380726" y="1132840"/>
          <a:ext cx="7463112" cy="45923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65778">
                  <a:extLst>
                    <a:ext uri="{9D8B030D-6E8A-4147-A177-3AD203B41FA5}">
                      <a16:colId xmlns:a16="http://schemas.microsoft.com/office/drawing/2014/main" val="4254233299"/>
                    </a:ext>
                  </a:extLst>
                </a:gridCol>
                <a:gridCol w="1865778">
                  <a:extLst>
                    <a:ext uri="{9D8B030D-6E8A-4147-A177-3AD203B41FA5}">
                      <a16:colId xmlns:a16="http://schemas.microsoft.com/office/drawing/2014/main" val="386650388"/>
                    </a:ext>
                  </a:extLst>
                </a:gridCol>
                <a:gridCol w="1865778">
                  <a:extLst>
                    <a:ext uri="{9D8B030D-6E8A-4147-A177-3AD203B41FA5}">
                      <a16:colId xmlns:a16="http://schemas.microsoft.com/office/drawing/2014/main" val="1852379895"/>
                    </a:ext>
                  </a:extLst>
                </a:gridCol>
                <a:gridCol w="1865778">
                  <a:extLst>
                    <a:ext uri="{9D8B030D-6E8A-4147-A177-3AD203B41FA5}">
                      <a16:colId xmlns:a16="http://schemas.microsoft.com/office/drawing/2014/main" val="39310870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S240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S330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S350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15805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3.3K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4.0K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985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Engine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18.5HP,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v-twin cylindrical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22HP, </a:t>
                      </a:r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v-twin cylindrical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21.5HP iTorque 2-cyl gasoline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3366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Cutting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42", cuts evenly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42", cuts evenly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95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Frame strength and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strong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strong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361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Steering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18" turning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16" turning radius, very low-effort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16" turning radius, very low-effort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945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Fuel tank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9.1 liter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12.5 liter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12.5 liter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925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Main differences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Cheaper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Better for bigger area, bigger tank, better protection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Better for bigger area, bigger tank, better protection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02847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9BC6E4B-C48B-2B0A-9099-85F7C592AFD0}"/>
              </a:ext>
            </a:extLst>
          </p:cNvPr>
          <p:cNvSpPr txBox="1"/>
          <p:nvPr/>
        </p:nvSpPr>
        <p:spPr>
          <a:xfrm>
            <a:off x="8101013" y="523220"/>
            <a:ext cx="3800475" cy="59093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Mullally Tractor Sales</a:t>
            </a:r>
          </a:p>
          <a:p>
            <a:r>
              <a:rPr lang="en-US"/>
              <a:t>16 miles, deliver</a:t>
            </a:r>
          </a:p>
          <a:p>
            <a:r>
              <a:rPr lang="en-US"/>
              <a:t>M-F, Sat 8-5, Sun 8-12</a:t>
            </a:r>
          </a:p>
          <a:p>
            <a:r>
              <a:rPr lang="en-US"/>
              <a:t>4510 NY-52, Jeffersonville, NY 12748</a:t>
            </a:r>
          </a:p>
          <a:p>
            <a:r>
              <a:rPr lang="en-US"/>
              <a:t>Phone: (845) 482-5222</a:t>
            </a:r>
          </a:p>
          <a:p>
            <a:endParaRPr lang="en-US"/>
          </a:p>
          <a:p>
            <a:r>
              <a:rPr lang="en-US"/>
              <a:t>Lindsey Equipment</a:t>
            </a:r>
          </a:p>
          <a:p>
            <a:r>
              <a:rPr lang="en-US"/>
              <a:t>27.4 miles</a:t>
            </a:r>
          </a:p>
          <a:p>
            <a:r>
              <a:rPr lang="en-US"/>
              <a:t>M-F 8-5, Sat 8-12, Sun closed</a:t>
            </a:r>
          </a:p>
          <a:p>
            <a:r>
              <a:rPr lang="en-US"/>
              <a:t>237 Sunrise Avenue, Honesdale, PA 18431</a:t>
            </a:r>
          </a:p>
          <a:p>
            <a:r>
              <a:rPr lang="en-US"/>
              <a:t>(570) 253-3334</a:t>
            </a:r>
          </a:p>
          <a:p>
            <a:r>
              <a:rPr lang="en-US"/>
              <a:t>in-store pickup only</a:t>
            </a:r>
          </a:p>
          <a:p>
            <a:endParaRPr lang="en-US"/>
          </a:p>
          <a:p>
            <a:r>
              <a:rPr lang="en-US"/>
              <a:t>Delaware Sport Center LLC</a:t>
            </a:r>
          </a:p>
          <a:p>
            <a:r>
              <a:rPr lang="en-US"/>
              <a:t>27.8 miles</a:t>
            </a:r>
          </a:p>
          <a:p>
            <a:r>
              <a:rPr lang="en-US"/>
              <a:t>M-F 8-5, Sat 8-2pm, Sun closed</a:t>
            </a:r>
          </a:p>
          <a:p>
            <a:r>
              <a:rPr lang="en-US"/>
              <a:t>30104 State Highway 10, Walton, NY 13856</a:t>
            </a:r>
          </a:p>
          <a:p>
            <a:r>
              <a:rPr lang="en-US"/>
              <a:t>(607) 865-8888</a:t>
            </a:r>
          </a:p>
          <a:p>
            <a:r>
              <a:rPr lang="en-US"/>
              <a:t>in-store pickup only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EDAEA6-1675-8E37-185B-FC03B1A818BA}"/>
              </a:ext>
            </a:extLst>
          </p:cNvPr>
          <p:cNvSpPr txBox="1"/>
          <p:nvPr/>
        </p:nvSpPr>
        <p:spPr>
          <a:xfrm>
            <a:off x="3241964" y="627610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848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4EEEBCE-232E-6C2F-8EDE-089E31D95417}"/>
              </a:ext>
            </a:extLst>
          </p:cNvPr>
          <p:cNvSpPr txBox="1"/>
          <p:nvPr/>
        </p:nvSpPr>
        <p:spPr>
          <a:xfrm>
            <a:off x="4424767" y="676827"/>
            <a:ext cx="77026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21.5-hp (16.0-kW)* iTorque™ Power System</a:t>
            </a:r>
          </a:p>
          <a:p>
            <a:r>
              <a:rPr lang="en-US" sz="1400"/>
              <a:t>48-in. (122 cm) Accel™ Deep Deck, </a:t>
            </a:r>
            <a:br>
              <a:rPr lang="en-US" sz="1400"/>
            </a:br>
            <a:r>
              <a:rPr lang="en-US" sz="1400"/>
              <a:t>MulchControl™ kit (close side door to cut grass and mulch it instead of throwing it to the side)</a:t>
            </a:r>
          </a:p>
          <a:p>
            <a:r>
              <a:rPr lang="en-US" sz="1400"/>
              <a:t>Twin Touch™ forward and reverse foot pedals</a:t>
            </a:r>
          </a:p>
          <a:p>
            <a:r>
              <a:rPr lang="en-US" sz="1400"/>
              <a:t>4 year/300 hour bumper-to-bumper warranty</a:t>
            </a:r>
          </a:p>
          <a:p>
            <a:r>
              <a:rPr lang="en-US" sz="1400" b="1">
                <a:solidFill>
                  <a:srgbClr val="FF0000"/>
                </a:solidFill>
              </a:rPr>
              <a:t>X350:</a:t>
            </a:r>
            <a:br>
              <a:rPr lang="en-US" sz="1400"/>
            </a:br>
            <a:r>
              <a:rPr lang="en-US" sz="1400"/>
              <a:t>.. </a:t>
            </a:r>
            <a:r>
              <a:rPr lang="en-US" sz="1400">
                <a:hlinkClick r:id="rId2"/>
              </a:rPr>
              <a:t>https://www.deere.com/en/mowers/lawn-tractors/x300-series/x350-lawn-tractor-48-in/</a:t>
            </a:r>
            <a:r>
              <a:rPr lang="en-US" sz="1400"/>
              <a:t> </a:t>
            </a:r>
          </a:p>
          <a:p>
            <a:r>
              <a:rPr lang="en-US" sz="1400" b="1">
                <a:solidFill>
                  <a:srgbClr val="FF0000"/>
                </a:solidFill>
              </a:rPr>
              <a:t>MulchControl™ Kit:</a:t>
            </a:r>
          </a:p>
          <a:p>
            <a:r>
              <a:rPr lang="en-US" sz="1400"/>
              <a:t>.. </a:t>
            </a:r>
            <a:r>
              <a:rPr lang="en-US" sz="1400">
                <a:hlinkClick r:id="rId3"/>
              </a:rPr>
              <a:t>https://www.deere.com/en/campaigns/ag-turf/mower-decks/mulching-mower-decks/</a:t>
            </a:r>
            <a:r>
              <a:rPr lang="en-US" sz="1400"/>
              <a:t> </a:t>
            </a:r>
          </a:p>
          <a:p>
            <a:r>
              <a:rPr lang="en-US" sz="1400" b="1">
                <a:solidFill>
                  <a:srgbClr val="FF0000"/>
                </a:solidFill>
              </a:rPr>
              <a:t>Attachments:</a:t>
            </a:r>
          </a:p>
          <a:p>
            <a:r>
              <a:rPr lang="en-US" sz="1400"/>
              <a:t>.. </a:t>
            </a:r>
            <a:r>
              <a:rPr lang="en-US" sz="1400">
                <a:hlinkClick r:id="rId4"/>
              </a:rPr>
              <a:t>https://www.deere.com/en/attachments-accessories-and-implements/riding-mower-attachments/</a:t>
            </a:r>
            <a:endParaRPr lang="en-US" sz="1400"/>
          </a:p>
          <a:p>
            <a:r>
              <a:rPr lang="en-US" sz="1400" b="1">
                <a:solidFill>
                  <a:srgbClr val="FF0000"/>
                </a:solidFill>
              </a:rPr>
              <a:t>Lawn Sweeper 42" $580:</a:t>
            </a:r>
          </a:p>
          <a:p>
            <a:r>
              <a:rPr lang="en-US" sz="1400"/>
              <a:t>.. </a:t>
            </a:r>
            <a:r>
              <a:rPr lang="en-US" sz="1400">
                <a:hlinkClick r:id="rId5"/>
              </a:rPr>
              <a:t>https://www.deere.com/en/attachments-accessories-and-implements/attachments-search-tool/#/detail/LPSTS42JD</a:t>
            </a:r>
            <a:r>
              <a:rPr lang="en-US" sz="1400"/>
              <a:t>. </a:t>
            </a:r>
          </a:p>
          <a:p>
            <a:r>
              <a:rPr lang="en-US" sz="1400" b="1">
                <a:solidFill>
                  <a:srgbClr val="FF0000"/>
                </a:solidFill>
              </a:rPr>
              <a:t>X350 cuts tall grass (video):</a:t>
            </a:r>
          </a:p>
          <a:p>
            <a:r>
              <a:rPr lang="en-US" sz="1400"/>
              <a:t>.. </a:t>
            </a:r>
            <a:r>
              <a:rPr lang="en-US" sz="1400">
                <a:hlinkClick r:id="rId6"/>
              </a:rPr>
              <a:t>https://www.youtube.com/watch?v=j5_tsp1cQeI</a:t>
            </a: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09C21D-7C03-37AE-3F1D-D57236058B2B}"/>
              </a:ext>
            </a:extLst>
          </p:cNvPr>
          <p:cNvSpPr txBox="1"/>
          <p:nvPr/>
        </p:nvSpPr>
        <p:spPr>
          <a:xfrm>
            <a:off x="-18726" y="-42322"/>
            <a:ext cx="77026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X350 Lawn Tractor with 48-inch Deck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7D5847-BCA2-F77D-0532-C634285A90E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94" y="864762"/>
            <a:ext cx="3188854" cy="27248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0D6988-D70E-3DD8-2588-94E22FCB0FD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694" y="3914096"/>
            <a:ext cx="2766448" cy="17125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4FB767-DD5C-A94F-8F62-B724953F3FFE}"/>
              </a:ext>
            </a:extLst>
          </p:cNvPr>
          <p:cNvSpPr txBox="1"/>
          <p:nvPr/>
        </p:nvSpPr>
        <p:spPr>
          <a:xfrm>
            <a:off x="122695" y="5631722"/>
            <a:ext cx="2852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Accel Deep™ Mower Deck (included)</a:t>
            </a:r>
          </a:p>
          <a:p>
            <a:r>
              <a:rPr lang="en-US" sz="1400"/>
              <a:t>Deep draw and flat-top design </a:t>
            </a:r>
          </a:p>
          <a:p>
            <a:r>
              <a:rPr lang="en-US" sz="1400"/>
              <a:t>better quality of cut </a:t>
            </a:r>
          </a:p>
          <a:p>
            <a:r>
              <a:rPr lang="en-US" sz="1400"/>
              <a:t>at faster ground speeds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7C6EE1-E267-40B8-EFDC-D6D8CBC50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0350" y="4205227"/>
            <a:ext cx="1695450" cy="113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1865E2-A975-5500-62BD-ECB0A4F6801C}"/>
              </a:ext>
            </a:extLst>
          </p:cNvPr>
          <p:cNvSpPr txBox="1"/>
          <p:nvPr/>
        </p:nvSpPr>
        <p:spPr>
          <a:xfrm>
            <a:off x="3240439" y="673809"/>
            <a:ext cx="118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$4,500.00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97BF6C-CF7F-927B-F152-7657C9335272}"/>
              </a:ext>
            </a:extLst>
          </p:cNvPr>
          <p:cNvSpPr txBox="1"/>
          <p:nvPr/>
        </p:nvSpPr>
        <p:spPr>
          <a:xfrm>
            <a:off x="11075800" y="4401046"/>
            <a:ext cx="993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$580.00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E4F659-A762-AFCF-BB9F-2FB9FC16123C}"/>
              </a:ext>
            </a:extLst>
          </p:cNvPr>
          <p:cNvSpPr txBox="1"/>
          <p:nvPr/>
        </p:nvSpPr>
        <p:spPr>
          <a:xfrm>
            <a:off x="3512712" y="5335527"/>
            <a:ext cx="2937555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FF0000"/>
                </a:solidFill>
              </a:rPr>
              <a:t>Mulch</a:t>
            </a:r>
            <a:r>
              <a:rPr lang="en-US" sz="1400"/>
              <a:t> = a layer of (organic) material</a:t>
            </a:r>
          </a:p>
          <a:p>
            <a:r>
              <a:rPr lang="en-US" sz="1400"/>
              <a:t>applied to the surface of soil</a:t>
            </a:r>
          </a:p>
          <a:p>
            <a:endParaRPr lang="en-US" sz="1400"/>
          </a:p>
          <a:p>
            <a:r>
              <a:rPr lang="en-US" sz="1400" b="1">
                <a:solidFill>
                  <a:srgbClr val="FF0000"/>
                </a:solidFill>
              </a:rPr>
              <a:t>Mulching</a:t>
            </a:r>
            <a:r>
              <a:rPr lang="en-US" sz="1400"/>
              <a:t> = spreading a layer of (cut)</a:t>
            </a:r>
          </a:p>
          <a:p>
            <a:r>
              <a:rPr lang="en-US" sz="1400"/>
              <a:t>material on the ground around plants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F45E0D-9F90-08FE-7E04-6046EA2A3837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6958" y="5113852"/>
            <a:ext cx="2311400" cy="1612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18FD9A-E0D2-1D18-73BA-D7BA69171E9A}"/>
              </a:ext>
            </a:extLst>
          </p:cNvPr>
          <p:cNvSpPr txBox="1"/>
          <p:nvPr/>
        </p:nvSpPr>
        <p:spPr>
          <a:xfrm>
            <a:off x="10339587" y="5366427"/>
            <a:ext cx="847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sweeper</a:t>
            </a:r>
          </a:p>
        </p:txBody>
      </p:sp>
    </p:spTree>
    <p:extLst>
      <p:ext uri="{BB962C8B-B14F-4D97-AF65-F5344CB8AC3E}">
        <p14:creationId xmlns:p14="http://schemas.microsoft.com/office/powerpoint/2010/main" val="3082612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8170C2-C55C-F926-847D-CE9811CB83B6}"/>
              </a:ext>
            </a:extLst>
          </p:cNvPr>
          <p:cNvSpPr txBox="1"/>
          <p:nvPr/>
        </p:nvSpPr>
        <p:spPr>
          <a:xfrm>
            <a:off x="-1" y="0"/>
            <a:ext cx="49421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John Deere 425 (and 445)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BFCE01-521A-5BFC-274E-0CED7BE03889}"/>
              </a:ext>
            </a:extLst>
          </p:cNvPr>
          <p:cNvSpPr txBox="1"/>
          <p:nvPr/>
        </p:nvSpPr>
        <p:spPr>
          <a:xfrm>
            <a:off x="203372" y="751724"/>
            <a:ext cx="412330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1992 - 2001</a:t>
            </a:r>
          </a:p>
          <a:p>
            <a:r>
              <a:rPr lang="en-US" sz="1400"/>
              <a:t>Built in Horicon, Wisconsin, USA</a:t>
            </a:r>
          </a:p>
          <a:p>
            <a:r>
              <a:rPr lang="en-US" sz="1400"/>
              <a:t>Original price was $8,995 in 1995</a:t>
            </a:r>
          </a:p>
          <a:p>
            <a:r>
              <a:rPr lang="en-US" sz="1400"/>
              <a:t>Engine: 20HP Kawasaki 617cc 2-cyl gasoline</a:t>
            </a:r>
          </a:p>
          <a:p>
            <a:r>
              <a:rPr lang="en-US" sz="1400"/>
              <a:t>   carburetor</a:t>
            </a:r>
          </a:p>
          <a:p>
            <a:r>
              <a:rPr lang="en-US" sz="1400"/>
              <a:t>   (model 445 has 22 hp and fuel injection)</a:t>
            </a:r>
          </a:p>
          <a:p>
            <a:r>
              <a:rPr lang="en-US" sz="1400"/>
              <a:t>Fuel tank: 6.5 gal</a:t>
            </a:r>
          </a:p>
          <a:p>
            <a:r>
              <a:rPr lang="en-US" sz="1400"/>
              <a:t>Transmission: hydrostatic</a:t>
            </a:r>
          </a:p>
          <a:p>
            <a:r>
              <a:rPr lang="en-US" sz="1400"/>
              <a:t>Two-wheel drive, differential lock (mechanical rear)</a:t>
            </a:r>
          </a:p>
          <a:p>
            <a:r>
              <a:rPr lang="en-US" sz="1400"/>
              <a:t>Power Steering</a:t>
            </a:r>
          </a:p>
          <a:p>
            <a:endParaRPr lang="en-US" sz="1400"/>
          </a:p>
          <a:p>
            <a:r>
              <a:rPr lang="en-US" sz="1400"/>
              <a:t>425 Serial Numbers </a:t>
            </a:r>
          </a:p>
          <a:p>
            <a:r>
              <a:rPr lang="en-US" sz="1400">
                <a:hlinkClick r:id="rId2"/>
              </a:rPr>
              <a:t>https://www.tractordata.com/lawn-tractors/000/0/4/43-john-deere-425.html</a:t>
            </a:r>
            <a:endParaRPr lang="en-US" sz="1400"/>
          </a:p>
          <a:p>
            <a:r>
              <a:rPr lang="en-US" sz="1400"/>
              <a:t>Year.     First tractor</a:t>
            </a:r>
          </a:p>
          <a:p>
            <a:r>
              <a:rPr lang="en-US" sz="1400"/>
              <a:t>1993    010001</a:t>
            </a:r>
          </a:p>
          <a:p>
            <a:r>
              <a:rPr lang="en-US" sz="1400"/>
              <a:t>1994    020001</a:t>
            </a:r>
          </a:p>
          <a:p>
            <a:r>
              <a:rPr lang="en-US" sz="1400"/>
              <a:t>1995    030001     M00425A-036065</a:t>
            </a:r>
          </a:p>
          <a:p>
            <a:r>
              <a:rPr lang="en-US" sz="1400"/>
              <a:t>1996    040001</a:t>
            </a:r>
          </a:p>
          <a:p>
            <a:r>
              <a:rPr lang="en-US" sz="1400"/>
              <a:t>1997    050001</a:t>
            </a:r>
          </a:p>
          <a:p>
            <a:r>
              <a:rPr lang="en-US" sz="1400"/>
              <a:t>1998    060001</a:t>
            </a:r>
          </a:p>
          <a:p>
            <a:r>
              <a:rPr lang="en-US" sz="1400"/>
              <a:t>1999    070001</a:t>
            </a:r>
          </a:p>
          <a:p>
            <a:r>
              <a:rPr lang="en-US" sz="1400"/>
              <a:t>2000    080001</a:t>
            </a:r>
          </a:p>
          <a:p>
            <a:r>
              <a:rPr lang="en-US" sz="1400"/>
              <a:t>2001    090001</a:t>
            </a:r>
          </a:p>
        </p:txBody>
      </p:sp>
      <p:pic>
        <p:nvPicPr>
          <p:cNvPr id="1028" name="Picture 4" descr="John Deere 425 with mower and three-point hitch.">
            <a:extLst>
              <a:ext uri="{FF2B5EF4-FFF2-40B4-BE49-F238E27FC236}">
                <a16:creationId xmlns:a16="http://schemas.microsoft.com/office/drawing/2014/main" id="{D4471E49-4A8A-A73F-2713-55E07C810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261610"/>
            <a:ext cx="3816431" cy="286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ohn Deere 425 with chains and front blade, rear view.">
            <a:extLst>
              <a:ext uri="{FF2B5EF4-FFF2-40B4-BE49-F238E27FC236}">
                <a16:creationId xmlns:a16="http://schemas.microsoft.com/office/drawing/2014/main" id="{C46AE3F6-086C-2A64-62B8-063DB303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0" y="3231776"/>
            <a:ext cx="3816431" cy="286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724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11951-2E88-C017-207C-87D5711A4D3C}"/>
              </a:ext>
            </a:extLst>
          </p:cNvPr>
          <p:cNvSpPr txBox="1"/>
          <p:nvPr/>
        </p:nvSpPr>
        <p:spPr>
          <a:xfrm>
            <a:off x="33834" y="2800709"/>
            <a:ext cx="397646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TORO Z-MASTER (38 hp) – $17K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hlinkClick r:id="rId2"/>
              </a:rPr>
              <a:t>https://www.toro.com/en/professional-contractor/commercial-mowers/6000-series-60-38-hp-999cc-horizon-technology-72946</a:t>
            </a:r>
            <a:endParaRPr 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hlinkClick r:id="rId3"/>
              </a:rPr>
              <a:t>https://www.youtube.com/watch?v=eQMdzvXnxpg</a:t>
            </a:r>
            <a:endParaRPr lang="en-US" sz="12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2037A-F1FF-0FD9-0601-DB5ED886C5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576" y="621446"/>
            <a:ext cx="2375097" cy="20810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0DF7FC-32DA-4CB6-6495-FEE91BBD5B00}"/>
              </a:ext>
            </a:extLst>
          </p:cNvPr>
          <p:cNvSpPr txBox="1"/>
          <p:nvPr/>
        </p:nvSpPr>
        <p:spPr>
          <a:xfrm>
            <a:off x="1" y="0"/>
            <a:ext cx="2103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Pro Mowers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140F1A-D5F9-6D66-827B-17D913442603}"/>
              </a:ext>
            </a:extLst>
          </p:cNvPr>
          <p:cNvSpPr txBox="1"/>
          <p:nvPr/>
        </p:nvSpPr>
        <p:spPr>
          <a:xfrm>
            <a:off x="7537268" y="2951946"/>
            <a:ext cx="4215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Wright ZK (37hp, 61") - $16K price</a:t>
            </a:r>
          </a:p>
          <a:p>
            <a:r>
              <a:rPr lang="en-US" sz="1400"/>
              <a:t>model WSZK61S61E8E-49S</a:t>
            </a:r>
          </a:p>
          <a:p>
            <a:r>
              <a:rPr lang="en-US" sz="1400">
                <a:hlinkClick r:id="rId5"/>
              </a:rPr>
              <a:t>https://www.wrightmfg.com/download/sales/pricing/Wright_Power_MSRP_2023_Rev02_2022_06_22a.pdf</a:t>
            </a:r>
            <a:endParaRPr lang="en-US" sz="1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17977-AA00-8F82-7550-29406B2289B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7268" y="139670"/>
            <a:ext cx="2820719" cy="2706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98E41B-D055-5A88-57F2-469C0B63437F}"/>
              </a:ext>
            </a:extLst>
          </p:cNvPr>
          <p:cNvSpPr txBox="1"/>
          <p:nvPr/>
        </p:nvSpPr>
        <p:spPr>
          <a:xfrm>
            <a:off x="33834" y="6242835"/>
            <a:ext cx="3550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John Deere 648R Quiktrak (22hp) – $10K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F8D06D-49B0-5982-4955-5E7B396D2B8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58" y="4007319"/>
            <a:ext cx="1831636" cy="22292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DA1C04-B814-ECDB-46FE-C6C24E10EC6F}"/>
              </a:ext>
            </a:extLst>
          </p:cNvPr>
          <p:cNvSpPr txBox="1"/>
          <p:nvPr/>
        </p:nvSpPr>
        <p:spPr>
          <a:xfrm>
            <a:off x="2487898" y="13264"/>
            <a:ext cx="2103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Top 3 Stand On Mowers: 1. Ferris Z3X </a:t>
            </a:r>
          </a:p>
          <a:p>
            <a:r>
              <a:rPr lang="en-US" sz="1400"/>
              <a:t>2. Wright ZK </a:t>
            </a:r>
          </a:p>
          <a:p>
            <a:r>
              <a:rPr lang="en-US" sz="1400"/>
              <a:t>3. Scag V-Ride II</a:t>
            </a:r>
          </a:p>
        </p:txBody>
      </p:sp>
      <p:pic>
        <p:nvPicPr>
          <p:cNvPr id="1026" name="Picture 2" descr="Ferris Z3X Stand-On Mowers - OPE Reviews">
            <a:extLst>
              <a:ext uri="{FF2B5EF4-FFF2-40B4-BE49-F238E27FC236}">
                <a16:creationId xmlns:a16="http://schemas.microsoft.com/office/drawing/2014/main" id="{5D027558-3768-48C7-5996-6AB2F278F1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7786" y="144393"/>
            <a:ext cx="2522329" cy="270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4FF227-4B4B-2F70-EE80-C597426B5C86}"/>
              </a:ext>
            </a:extLst>
          </p:cNvPr>
          <p:cNvSpPr txBox="1"/>
          <p:nvPr/>
        </p:nvSpPr>
        <p:spPr>
          <a:xfrm>
            <a:off x="4792886" y="2850681"/>
            <a:ext cx="2312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Ferris Z3X (37hp, 61") - $12K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E21C2D-121A-5F4E-651F-52D05A1CCC33}"/>
              </a:ext>
            </a:extLst>
          </p:cNvPr>
          <p:cNvSpPr txBox="1"/>
          <p:nvPr/>
        </p:nvSpPr>
        <p:spPr>
          <a:xfrm>
            <a:off x="4792885" y="6342485"/>
            <a:ext cx="2744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Scag V-Ride II (37hp, 61") - $11K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83DF7FF-6325-2FFD-16E5-7369EC3DED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86888" y="3455207"/>
            <a:ext cx="2522329" cy="287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75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5BBD15-AEC2-1815-2347-A5BB8F308263}"/>
              </a:ext>
            </a:extLst>
          </p:cNvPr>
          <p:cNvSpPr txBox="1"/>
          <p:nvPr/>
        </p:nvSpPr>
        <p:spPr>
          <a:xfrm>
            <a:off x="0" y="0"/>
            <a:ext cx="29788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Tractor $30-$50K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16EF48-8881-49F2-8460-25D7441E2332}"/>
              </a:ext>
            </a:extLst>
          </p:cNvPr>
          <p:cNvSpPr txBox="1"/>
          <p:nvPr/>
        </p:nvSpPr>
        <p:spPr>
          <a:xfrm>
            <a:off x="0" y="489392"/>
            <a:ext cx="45930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2"/>
              </a:rPr>
              <a:t>https://www.tractor.com/news/5-of-the-best-compact-tractor-choices/</a:t>
            </a:r>
            <a:endParaRPr lang="en-US" sz="1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7BA77-09D9-7E27-801F-69193D91F8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807" y="2487886"/>
            <a:ext cx="2388860" cy="1934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F5BA98-0D48-BA24-1215-B23D6670903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0713" y="2487886"/>
            <a:ext cx="2852152" cy="18822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2348EF-00F3-4732-6868-29433FD1B92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184" y="2361540"/>
            <a:ext cx="2424597" cy="193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51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1748</Words>
  <Application>Microsoft Macintosh PowerPoint</Application>
  <PresentationFormat>Widescreen</PresentationFormat>
  <Paragraphs>279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55</cp:revision>
  <dcterms:created xsi:type="dcterms:W3CDTF">2022-05-02T00:38:22Z</dcterms:created>
  <dcterms:modified xsi:type="dcterms:W3CDTF">2022-10-15T20:19:57Z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2022-05-02T00:38:23Z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24169d7b-7067-4cc0-93f0-4d109a136a7c</vt:lpwstr>
  </property>
  <property fmtid="{D5CDD505-2E9C-101B-9397-08002B2CF9AE}" pid="8" name="MSIP_Label_4f518368-b969-4042-91d9-8939bd921da2_ContentBits">
    <vt:lpwstr>0</vt:lpwstr>
  </property>
</Properties>
</file>